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63" r:id="rId4"/>
    <p:sldId id="259" r:id="rId5"/>
    <p:sldId id="267" r:id="rId6"/>
    <p:sldId id="302" r:id="rId7"/>
    <p:sldId id="264" r:id="rId8"/>
    <p:sldId id="291" r:id="rId9"/>
    <p:sldId id="278" r:id="rId10"/>
    <p:sldId id="289" r:id="rId11"/>
    <p:sldId id="303" r:id="rId12"/>
    <p:sldId id="304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5" r:id="rId23"/>
    <p:sldId id="301" r:id="rId24"/>
    <p:sldId id="306" r:id="rId25"/>
    <p:sldId id="307" r:id="rId26"/>
    <p:sldId id="308" r:id="rId27"/>
    <p:sldId id="309" r:id="rId28"/>
    <p:sldId id="31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66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46B80-DFEA-4D3C-B88A-C1408A5E9312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105F5-C09D-44EF-8104-7885023335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44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7338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9827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9301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35100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0393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1143000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1143000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7315200" cy="2743200"/>
          </a:xfrm>
        </p:spPr>
        <p:txBody>
          <a:bodyPr>
            <a:noAutofit/>
          </a:bodyPr>
          <a:lstStyle/>
          <a:p>
            <a:r>
              <a:rPr lang="en-US" sz="2800" b="1" dirty="0"/>
              <a:t>Modeling Uncertainty in the Earth Sciences</a:t>
            </a:r>
          </a:p>
          <a:p>
            <a:endParaRPr lang="en-US" sz="2800" b="1" dirty="0"/>
          </a:p>
          <a:p>
            <a:r>
              <a:rPr lang="en-US" sz="2800" b="1" dirty="0" err="1"/>
              <a:t>Jef</a:t>
            </a:r>
            <a:r>
              <a:rPr lang="en-US" sz="2800" b="1" dirty="0"/>
              <a:t> </a:t>
            </a:r>
            <a:r>
              <a:rPr lang="en-US" sz="2800" b="1" dirty="0" err="1"/>
              <a:t>Caers</a:t>
            </a:r>
            <a:endParaRPr lang="en-US" sz="2800" b="1" dirty="0"/>
          </a:p>
          <a:p>
            <a:r>
              <a:rPr lang="en-US" sz="2800" b="1" dirty="0"/>
              <a:t>Stanford University</a:t>
            </a:r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/>
              <a:t>Modeling Structural Uncertainty</a:t>
            </a:r>
            <a:endParaRPr lang="en-US" dirty="0"/>
          </a:p>
        </p:txBody>
      </p:sp>
      <p:pic>
        <p:nvPicPr>
          <p:cNvPr id="4" name="Picture 16" descr="stanford_se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7425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a structural model</a:t>
            </a:r>
            <a:br>
              <a:rPr lang="en-US" dirty="0" smtClean="0"/>
            </a:br>
            <a:r>
              <a:rPr lang="en-US" dirty="0" smtClean="0"/>
              <a:t>consistency checks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8059737" cy="569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19800" y="1058779"/>
            <a:ext cx="231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Hierarchy is important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a structural model</a:t>
            </a:r>
            <a:br>
              <a:rPr lang="en-US" dirty="0" smtClean="0"/>
            </a:br>
            <a:r>
              <a:rPr lang="en-US" dirty="0" smtClean="0"/>
              <a:t>consistency checks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8448675" cy="318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144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modeling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Modeling structural uncertainty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23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a structural model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209800"/>
            <a:ext cx="3477303" cy="2525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12970"/>
            <a:ext cx="3740337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434200" y="159455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934200" y="1610380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925291" y="5222069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Interpretation Uncertainty !	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6602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structural model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353471"/>
            <a:ext cx="3307375" cy="2550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2491855"/>
            <a:ext cx="3238184" cy="2274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434200" y="1594550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34200" y="1610380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3351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structural model</a:t>
            </a: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648723"/>
            <a:ext cx="3276600" cy="258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638140"/>
            <a:ext cx="3276600" cy="257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434200" y="1594550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34200" y="1610380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5304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Gridding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" y="1535547"/>
            <a:ext cx="8107363" cy="4636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57800" y="1105055"/>
            <a:ext cx="2370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Stratigraphic grid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137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15" t="5160" r="5853" b="9238"/>
          <a:stretch/>
        </p:blipFill>
        <p:spPr bwMode="auto">
          <a:xfrm>
            <a:off x="1600200" y="210786"/>
            <a:ext cx="5791200" cy="6468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869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Populating with properties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59443"/>
            <a:ext cx="6846887" cy="525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16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surfaces with thicknesses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748538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779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 far: Earth models and models of uncertainty for properties</a:t>
            </a:r>
          </a:p>
          <a:p>
            <a:endParaRPr lang="en-US" dirty="0" smtClean="0"/>
          </a:p>
          <a:p>
            <a:r>
              <a:rPr lang="en-US" dirty="0" smtClean="0"/>
              <a:t>So far: methods to represent the Earth as a non-deformable grid with fixed resolution and volumes on regular grid</a:t>
            </a:r>
          </a:p>
          <a:p>
            <a:endParaRPr lang="en-US" dirty="0" smtClean="0"/>
          </a:p>
          <a:p>
            <a:r>
              <a:rPr lang="en-US" dirty="0" smtClean="0"/>
              <a:t>Many modeling task require modeling the “structure” of the subsurface as a geologically consistent connection between faults and horizons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surfaces with thicknesses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86791"/>
            <a:ext cx="8157634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093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3" name="Picture 24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828800"/>
            <a:ext cx="6781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3363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structural uncertainty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Modeling structural uncertainty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7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structural uncertainty</a:t>
            </a:r>
            <a:endParaRPr lang="en-US" dirty="0"/>
          </a:p>
        </p:txBody>
      </p:sp>
      <p:pic>
        <p:nvPicPr>
          <p:cNvPr id="3" name="Picture 2" descr="&#10;Picture 14                                                     00000002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t="10169"/>
          <a:stretch>
            <a:fillRect/>
          </a:stretch>
        </p:blipFill>
        <p:spPr bwMode="auto">
          <a:xfrm>
            <a:off x="228600" y="1828800"/>
            <a:ext cx="3810000" cy="3365500"/>
          </a:xfrm>
          <a:prstGeom prst="rect">
            <a:avLst/>
          </a:prstGeom>
          <a:noFill/>
        </p:spPr>
      </p:pic>
      <p:pic>
        <p:nvPicPr>
          <p:cNvPr id="4" name="Picture 3" descr="&#10;Picture 23                                                     00000002Macintosh HD                   ABA78158:"/>
          <p:cNvPicPr>
            <a:picLocks noChangeAspect="1" noChangeArrowheads="1"/>
          </p:cNvPicPr>
          <p:nvPr/>
        </p:nvPicPr>
        <p:blipFill>
          <a:blip r:embed="rId3" cstate="print"/>
          <a:srcRect t="10239"/>
          <a:stretch>
            <a:fillRect/>
          </a:stretch>
        </p:blipFill>
        <p:spPr bwMode="auto">
          <a:xfrm>
            <a:off x="4869994" y="2324100"/>
            <a:ext cx="3593279" cy="2971800"/>
          </a:xfrm>
          <a:prstGeom prst="rect">
            <a:avLst/>
          </a:prstGeom>
          <a:noFill/>
        </p:spPr>
      </p:pic>
      <p:sp>
        <p:nvSpPr>
          <p:cNvPr id="5" name="Right Arrow 4"/>
          <p:cNvSpPr/>
          <p:nvPr/>
        </p:nvSpPr>
        <p:spPr>
          <a:xfrm>
            <a:off x="3810000" y="3581400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57600" y="2971800"/>
            <a:ext cx="118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processing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5844" y="5715000"/>
            <a:ext cx="1942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Uncertainty</a:t>
            </a:r>
            <a:endParaRPr lang="en-US" sz="28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267200" y="4114800"/>
            <a:ext cx="0" cy="1524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66800" y="5345668"/>
            <a:ext cx="237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= Velocity x Time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794173" y="3187411"/>
            <a:ext cx="0" cy="1576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5400000">
            <a:off x="8279719" y="3771549"/>
            <a:ext cx="74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depth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679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uncertainty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14" y="1600200"/>
            <a:ext cx="8291513" cy="447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20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uncertainty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8364537" cy="462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56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Stratigraphic uncertainty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16383"/>
            <a:ext cx="8183563" cy="387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795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position uncertainty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7995652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452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alternative structural models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6697334" cy="540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0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143000"/>
            <a:ext cx="7257929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Building a complex salt-dome from seismic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524000"/>
            <a:ext cx="5124875" cy="5104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modeling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Modeling structural uncertainty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 surface modeling</a:t>
            </a:r>
            <a:endParaRPr lang="en-US" dirty="0"/>
          </a:p>
        </p:txBody>
      </p:sp>
      <p:pic>
        <p:nvPicPr>
          <p:cNvPr id="3" name="Picture 2" descr="&#10;Picture 14                                                     00000002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t="10169"/>
          <a:stretch>
            <a:fillRect/>
          </a:stretch>
        </p:blipFill>
        <p:spPr bwMode="auto">
          <a:xfrm>
            <a:off x="228600" y="1828800"/>
            <a:ext cx="3810000" cy="3365500"/>
          </a:xfrm>
          <a:prstGeom prst="rect">
            <a:avLst/>
          </a:prstGeom>
          <a:noFill/>
        </p:spPr>
      </p:pic>
      <p:pic>
        <p:nvPicPr>
          <p:cNvPr id="4" name="Picture 3" descr="&#10;Picture 23                                                     00000002Macintosh HD                   ABA78158:"/>
          <p:cNvPicPr>
            <a:picLocks noChangeAspect="1" noChangeArrowheads="1"/>
          </p:cNvPicPr>
          <p:nvPr/>
        </p:nvPicPr>
        <p:blipFill>
          <a:blip r:embed="rId3" cstate="print"/>
          <a:srcRect t="10239"/>
          <a:stretch>
            <a:fillRect/>
          </a:stretch>
        </p:blipFill>
        <p:spPr bwMode="auto">
          <a:xfrm>
            <a:off x="4800600" y="1905000"/>
            <a:ext cx="4038600" cy="33401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90600" y="5562600"/>
            <a:ext cx="7768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Most other geophysical/remote sensing methods rely on this principle, </a:t>
            </a:r>
          </a:p>
          <a:p>
            <a:pPr algn="ctr"/>
            <a:r>
              <a:rPr lang="en-US" sz="2000" b="1" dirty="0" smtClean="0"/>
              <a:t>they just rely on different physical equations</a:t>
            </a:r>
            <a:endParaRPr lang="en-US" sz="2000" b="1" dirty="0"/>
          </a:p>
        </p:txBody>
      </p:sp>
      <p:sp>
        <p:nvSpPr>
          <p:cNvPr id="6" name="Right Arrow 5"/>
          <p:cNvSpPr/>
          <p:nvPr/>
        </p:nvSpPr>
        <p:spPr>
          <a:xfrm>
            <a:off x="3810000" y="3581400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57600" y="2971800"/>
            <a:ext cx="118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60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modeling</a:t>
            </a:r>
            <a:endParaRPr lang="en-US" dirty="0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0" y="1087437"/>
            <a:ext cx="3657600" cy="1950738"/>
            <a:chOff x="123" y="685"/>
            <a:chExt cx="2544" cy="1357"/>
          </a:xfrm>
        </p:grpSpPr>
        <p:pic>
          <p:nvPicPr>
            <p:cNvPr id="4" name="Picture 4" descr="topo_1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8" y="685"/>
              <a:ext cx="2379" cy="1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>
              <a:off x="123" y="1785"/>
              <a:ext cx="1110" cy="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 err="1" smtClean="0">
                  <a:latin typeface="Arial" pitchFamily="34" charset="0"/>
                </a:rPr>
                <a:t>Moebius</a:t>
              </a:r>
              <a:r>
                <a:rPr lang="en-US" sz="1800" dirty="0" smtClean="0">
                  <a:latin typeface="Arial" pitchFamily="34" charset="0"/>
                </a:rPr>
                <a:t> Ring</a:t>
              </a:r>
              <a:endParaRPr lang="en-US" sz="1800" dirty="0">
                <a:latin typeface="Arial" pitchFamily="34" charset="0"/>
              </a:endParaRPr>
            </a:p>
          </p:txBody>
        </p:sp>
      </p:grp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6569077" y="682625"/>
            <a:ext cx="2495551" cy="1771650"/>
            <a:chOff x="3542" y="913"/>
            <a:chExt cx="1572" cy="1116"/>
          </a:xfrm>
        </p:grpSpPr>
        <p:pic>
          <p:nvPicPr>
            <p:cNvPr id="7" name="Picture 5" descr="caractertore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42" y="913"/>
              <a:ext cx="1356" cy="1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4642" y="1723"/>
              <a:ext cx="47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 smtClean="0">
                  <a:latin typeface="Arial" pitchFamily="34" charset="0"/>
                </a:rPr>
                <a:t>Torus</a:t>
              </a:r>
              <a:endParaRPr lang="en-US" sz="1800" dirty="0">
                <a:latin typeface="Arial" pitchFamily="34" charset="0"/>
              </a:endParaRPr>
            </a:p>
          </p:txBody>
        </p:sp>
      </p:grpSp>
      <p:grpSp>
        <p:nvGrpSpPr>
          <p:cNvPr id="9" name="Group 12"/>
          <p:cNvGrpSpPr>
            <a:grpSpLocks/>
          </p:cNvGrpSpPr>
          <p:nvPr/>
        </p:nvGrpSpPr>
        <p:grpSpPr bwMode="auto">
          <a:xfrm>
            <a:off x="236538" y="3228975"/>
            <a:ext cx="2525712" cy="3219450"/>
            <a:chOff x="4016" y="2294"/>
            <a:chExt cx="1591" cy="2028"/>
          </a:xfrm>
        </p:grpSpPr>
        <p:pic>
          <p:nvPicPr>
            <p:cNvPr id="10" name="Picture 6" descr="KLEIN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26" y="2294"/>
              <a:ext cx="1281" cy="18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4016" y="4089"/>
              <a:ext cx="83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 smtClean="0">
                  <a:latin typeface="Arial" pitchFamily="34" charset="0"/>
                </a:rPr>
                <a:t>Klein bottle</a:t>
              </a:r>
              <a:endParaRPr lang="en-US" sz="1800" dirty="0">
                <a:latin typeface="Arial" pitchFamily="34" charset="0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3360738" y="1289050"/>
            <a:ext cx="3497262" cy="3005137"/>
            <a:chOff x="2865" y="2181"/>
            <a:chExt cx="2607" cy="2139"/>
          </a:xfrm>
        </p:grpSpPr>
        <p:pic>
          <p:nvPicPr>
            <p:cNvPr id="13" name="Picture 1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65" y="2181"/>
              <a:ext cx="2607" cy="2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2998" y="3981"/>
              <a:ext cx="912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 smtClean="0">
                  <a:latin typeface="Arial" pitchFamily="34" charset="0"/>
                </a:rPr>
                <a:t>Salt dome</a:t>
              </a:r>
              <a:endParaRPr lang="en-US" sz="1800" dirty="0">
                <a:latin typeface="Arial" pitchFamily="34" charset="0"/>
              </a:endParaRPr>
            </a:p>
          </p:txBody>
        </p:sp>
      </p:grpSp>
      <p:grpSp>
        <p:nvGrpSpPr>
          <p:cNvPr id="15" name="Group 18"/>
          <p:cNvGrpSpPr>
            <a:grpSpLocks/>
          </p:cNvGrpSpPr>
          <p:nvPr/>
        </p:nvGrpSpPr>
        <p:grpSpPr bwMode="auto">
          <a:xfrm>
            <a:off x="3103563" y="4310062"/>
            <a:ext cx="6040437" cy="2547938"/>
            <a:chOff x="1955" y="2715"/>
            <a:chExt cx="3805" cy="1605"/>
          </a:xfrm>
        </p:grpSpPr>
        <p:pic>
          <p:nvPicPr>
            <p:cNvPr id="16" name="Picture 16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666666"/>
                </a:clrFrom>
                <a:clrTo>
                  <a:srgbClr val="66666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955" y="2715"/>
              <a:ext cx="3805" cy="1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3095" y="3726"/>
              <a:ext cx="111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 smtClean="0">
                  <a:latin typeface="Arial" pitchFamily="34" charset="0"/>
                </a:rPr>
                <a:t>Faulted horizon</a:t>
              </a:r>
              <a:endParaRPr lang="en-US" sz="1800" dirty="0">
                <a:latin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 surface modeling</a:t>
            </a:r>
            <a:endParaRPr lang="en-US" dirty="0"/>
          </a:p>
        </p:txBody>
      </p:sp>
      <p:pic>
        <p:nvPicPr>
          <p:cNvPr id="3" name="Picture 2" descr="Slide1.BMP"/>
          <p:cNvPicPr>
            <a:picLocks noChangeAspect="1"/>
          </p:cNvPicPr>
          <p:nvPr/>
        </p:nvPicPr>
        <p:blipFill>
          <a:blip r:embed="rId2" cstate="print"/>
          <a:srcRect l="19157" t="6655" r="22503" b="10001"/>
          <a:stretch>
            <a:fillRect/>
          </a:stretch>
        </p:blipFill>
        <p:spPr>
          <a:xfrm>
            <a:off x="1219200" y="1447800"/>
            <a:ext cx="4551680" cy="48768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828800" y="2590800"/>
            <a:ext cx="6984766" cy="3352800"/>
            <a:chOff x="1828800" y="2590800"/>
            <a:chExt cx="6984766" cy="3352800"/>
          </a:xfrm>
        </p:grpSpPr>
        <p:pic>
          <p:nvPicPr>
            <p:cNvPr id="4" name="Picture 3" descr="Slide1.BMP"/>
            <p:cNvPicPr>
              <a:picLocks noChangeAspect="1"/>
            </p:cNvPicPr>
            <p:nvPr/>
          </p:nvPicPr>
          <p:blipFill rotWithShape="1">
            <a:blip r:embed="rId2" cstate="print"/>
            <a:srcRect l="26882" t="64191" r="49545" b="16276"/>
            <a:stretch/>
          </p:blipFill>
          <p:spPr>
            <a:xfrm>
              <a:off x="5257800" y="2590800"/>
              <a:ext cx="3555766" cy="2209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/>
            <p:cNvSpPr/>
            <p:nvPr/>
          </p:nvSpPr>
          <p:spPr>
            <a:xfrm>
              <a:off x="1828800" y="4800600"/>
              <a:ext cx="1666240" cy="114300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1828800" y="2590800"/>
              <a:ext cx="3429000" cy="2209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495040" y="4800600"/>
              <a:ext cx="5318526" cy="1143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536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Indirect surface construction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27917" t="39259" r="18333" b="12593"/>
          <a:stretch>
            <a:fillRect/>
          </a:stretch>
        </p:blipFill>
        <p:spPr bwMode="auto">
          <a:xfrm>
            <a:off x="762000" y="1676400"/>
            <a:ext cx="8001000" cy="403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51837" y="5943600"/>
            <a:ext cx="8563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Requires a trade-off between surface smoothness and data fitting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8210</TotalTime>
  <Words>205</Words>
  <Application>Microsoft Office PowerPoint</Application>
  <PresentationFormat>On-screen Show (4:3)</PresentationFormat>
  <Paragraphs>61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Equity</vt:lpstr>
      <vt:lpstr>Modeling Structural Uncertainty</vt:lpstr>
      <vt:lpstr>Motivation</vt:lpstr>
      <vt:lpstr>Example</vt:lpstr>
      <vt:lpstr>Example: Building a complex salt-dome from seismic</vt:lpstr>
      <vt:lpstr>Surface modeling</vt:lpstr>
      <vt:lpstr>Data for surface modeling</vt:lpstr>
      <vt:lpstr>Surface modeling</vt:lpstr>
      <vt:lpstr>Data for surface modeling</vt:lpstr>
      <vt:lpstr>Indirect surface construction</vt:lpstr>
      <vt:lpstr>Constructing a structural model consistency checks</vt:lpstr>
      <vt:lpstr>Constructing a structural model consistency checks</vt:lpstr>
      <vt:lpstr>Structural modeling</vt:lpstr>
      <vt:lpstr>Constructing a structural model</vt:lpstr>
      <vt:lpstr>Constructing a structural model</vt:lpstr>
      <vt:lpstr>Constructing a structural model</vt:lpstr>
      <vt:lpstr>Gridding</vt:lpstr>
      <vt:lpstr>PowerPoint Presentation</vt:lpstr>
      <vt:lpstr>Populating with properties</vt:lpstr>
      <vt:lpstr>Modeling surfaces with thicknesses</vt:lpstr>
      <vt:lpstr>Modeling surfaces with thicknesses</vt:lpstr>
      <vt:lpstr>Result</vt:lpstr>
      <vt:lpstr>Modeling structural uncertainty</vt:lpstr>
      <vt:lpstr>Modeling structural uncertainty</vt:lpstr>
      <vt:lpstr>Migration uncertainty</vt:lpstr>
      <vt:lpstr>Interpretation uncertainty</vt:lpstr>
      <vt:lpstr>Stratigraphic uncertainty</vt:lpstr>
      <vt:lpstr>Surface position uncertainty</vt:lpstr>
      <vt:lpstr>Creating alternative structural models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jcaers</dc:creator>
  <cp:lastModifiedBy>User</cp:lastModifiedBy>
  <cp:revision>78</cp:revision>
  <dcterms:created xsi:type="dcterms:W3CDTF">2009-01-21T19:02:06Z</dcterms:created>
  <dcterms:modified xsi:type="dcterms:W3CDTF">2011-07-14T17:30:04Z</dcterms:modified>
</cp:coreProperties>
</file>